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6" r:id="rId5"/>
  </p:sldMasterIdLst>
  <p:notesMasterIdLst>
    <p:notesMasterId r:id="rId17"/>
  </p:notesMasterIdLst>
  <p:sldIdLst>
    <p:sldId id="297" r:id="rId6"/>
    <p:sldId id="260" r:id="rId7"/>
    <p:sldId id="261" r:id="rId8"/>
    <p:sldId id="317" r:id="rId9"/>
    <p:sldId id="311" r:id="rId10"/>
    <p:sldId id="315" r:id="rId11"/>
    <p:sldId id="307" r:id="rId12"/>
    <p:sldId id="316" r:id="rId13"/>
    <p:sldId id="309" r:id="rId14"/>
    <p:sldId id="282" r:id="rId15"/>
    <p:sldId id="30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30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38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C24"/>
    <a:srgbClr val="ABE6FB"/>
    <a:srgbClr val="CCFFFF"/>
    <a:srgbClr val="4472C4"/>
    <a:srgbClr val="00A551"/>
    <a:srgbClr val="00A651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E05AB6-8B17-47F1-8CA6-C6BEA90E0899}" v="1" dt="2021-08-06T20:35:03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361" autoAdjust="0"/>
  </p:normalViewPr>
  <p:slideViewPr>
    <p:cSldViewPr snapToGrid="0">
      <p:cViewPr varScale="1">
        <p:scale>
          <a:sx n="98" d="100"/>
          <a:sy n="98" d="100"/>
        </p:scale>
        <p:origin x="2488" y="200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y Morgan" userId="19752d8f-270a-426b-91ad-1bf5c79275bc" providerId="ADAL" clId="{A0C2FC58-D344-4AE3-AEC4-E2C2B5C4761A}"/>
    <pc:docChg chg="modSld">
      <pc:chgData name="Kathy Morgan" userId="19752d8f-270a-426b-91ad-1bf5c79275bc" providerId="ADAL" clId="{A0C2FC58-D344-4AE3-AEC4-E2C2B5C4761A}" dt="2021-08-06T21:16:18.901" v="10" actId="20577"/>
      <pc:docMkLst>
        <pc:docMk/>
      </pc:docMkLst>
      <pc:sldChg chg="modNotesTx">
        <pc:chgData name="Kathy Morgan" userId="19752d8f-270a-426b-91ad-1bf5c79275bc" providerId="ADAL" clId="{A0C2FC58-D344-4AE3-AEC4-E2C2B5C4761A}" dt="2021-08-06T21:16:18.901" v="10" actId="20577"/>
        <pc:sldMkLst>
          <pc:docMk/>
          <pc:sldMk cId="1252155232" sldId="31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777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Their presentation can be a slideshow, poster, play, or even a skit. Props can be used, such as costumes, shirts, or hats.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Scripts can be made for both the Innovation Project presentations and for explaining the robot. Provide copies for each team member.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may need more space to store all the materials they have created for their presentation.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Find </a:t>
            </a:r>
            <a:r>
              <a:rPr lang="en-US" sz="1800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the rubrics in 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</a:t>
            </a:r>
            <a:r>
              <a:rPr lang="en-US" sz="1800" b="0" i="1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FIRST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 LEGO League season resources (https://www.firstlegoleague.org/season#resources)</a:t>
            </a:r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i="0" u="none" strike="noStrike" baseline="0" dirty="0">
              <a:latin typeface="Arial-Bold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8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Encourage the team to run their robot in practice 2.5-minute robot matches so that they get used to the time limit. 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51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Provide the team with the Innovation Project rubric here: </a:t>
            </a:r>
            <a:r>
              <a:rPr lang="en-US" sz="1800" b="0" i="0" u="sng" strike="noStrike" baseline="0" dirty="0">
                <a:solidFill>
                  <a:srgbClr val="1F5D9F"/>
                </a:solidFill>
                <a:latin typeface="Arial" panose="020B0604020202020204" pitchFamily="34" charset="0"/>
              </a:rPr>
              <a:t>firstlegoleague.org/ </a:t>
            </a:r>
            <a:r>
              <a:rPr lang="en-US" sz="1800" b="0" i="0" u="sng" strike="noStrike" baseline="0" dirty="0" err="1">
                <a:solidFill>
                  <a:srgbClr val="1F5D9F"/>
                </a:solidFill>
                <a:latin typeface="Arial" panose="020B0604020202020204" pitchFamily="34" charset="0"/>
              </a:rPr>
              <a:t>season#resources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. </a:t>
            </a:r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77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18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a relevant, age-appropriate video for your students.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one example:</a:t>
            </a:r>
          </a:p>
          <a:p>
            <a:r>
              <a:rPr lang="en-US" dirty="0"/>
              <a:t>In this session, you could show a video with some tips on giving presentations.</a:t>
            </a:r>
          </a:p>
          <a:p>
            <a:r>
              <a:rPr lang="en-US" dirty="0"/>
              <a:t>Here are two examples made by middle school students: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/>
              </a:rPr>
              <a:t>Schooled by Kids: Presentation Skills, Part 1</a:t>
            </a:r>
            <a:r>
              <a:rPr lang="en-US" dirty="0"/>
              <a:t>:  https://youtu.be/8IbheB2-ixM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/>
              </a:rPr>
              <a:t>Schooled by Kids: Presentation Skills, Part 2:  https://youtu.be/PX_DAFXQxpc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72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3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jpeg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40124-7A20-4FB3-98C5-36C619DE8050}"/>
              </a:ext>
            </a:extLst>
          </p:cNvPr>
          <p:cNvSpPr/>
          <p:nvPr/>
        </p:nvSpPr>
        <p:spPr>
          <a:xfrm>
            <a:off x="-1" y="-5051"/>
            <a:ext cx="9144001" cy="6858001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1239" y="863253"/>
            <a:ext cx="4101194" cy="9161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Session 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4A52B-1E9F-874B-995F-737B8FDAA7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717593" y="3552741"/>
            <a:ext cx="4465484" cy="3309147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333C1C69-B690-7449-B8B0-DEA03BE5BB6F}"/>
              </a:ext>
            </a:extLst>
          </p:cNvPr>
          <p:cNvSpPr/>
          <p:nvPr/>
        </p:nvSpPr>
        <p:spPr>
          <a:xfrm>
            <a:off x="8407280" y="2468384"/>
            <a:ext cx="1477074" cy="10831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1BC9F91-93BD-DB49-960B-BD122234EA90}"/>
              </a:ext>
            </a:extLst>
          </p:cNvPr>
          <p:cNvSpPr/>
          <p:nvPr/>
        </p:nvSpPr>
        <p:spPr>
          <a:xfrm>
            <a:off x="4864716" y="2168752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60B4C8E-BAE8-464B-BBB8-F8192D031B4C}"/>
              </a:ext>
            </a:extLst>
          </p:cNvPr>
          <p:cNvSpPr/>
          <p:nvPr/>
        </p:nvSpPr>
        <p:spPr>
          <a:xfrm rot="10800000">
            <a:off x="4861219" y="2815603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F865867-B648-DD4C-99DC-EFF2CCFBC362}"/>
              </a:ext>
            </a:extLst>
          </p:cNvPr>
          <p:cNvSpPr/>
          <p:nvPr/>
        </p:nvSpPr>
        <p:spPr>
          <a:xfrm rot="10800000">
            <a:off x="5202787" y="-1"/>
            <a:ext cx="4839484" cy="3548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C7D7AE7-5927-E349-8635-91597DF21F1B}"/>
              </a:ext>
            </a:extLst>
          </p:cNvPr>
          <p:cNvSpPr/>
          <p:nvPr/>
        </p:nvSpPr>
        <p:spPr>
          <a:xfrm>
            <a:off x="3273763" y="-5051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811D-8BDD-9047-BE7F-C840FC458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295" y="1483530"/>
            <a:ext cx="1163988" cy="1083156"/>
          </a:xfrm>
          <a:prstGeom prst="rect">
            <a:avLst/>
          </a:prstGeom>
        </p:spPr>
      </p:pic>
      <p:sp>
        <p:nvSpPr>
          <p:cNvPr id="21" name="Triangle 20">
            <a:extLst>
              <a:ext uri="{FF2B5EF4-FFF2-40B4-BE49-F238E27FC236}">
                <a16:creationId xmlns:a16="http://schemas.microsoft.com/office/drawing/2014/main" id="{F19A3321-F45C-B64E-8FCD-5505FA8D310B}"/>
              </a:ext>
            </a:extLst>
          </p:cNvPr>
          <p:cNvSpPr/>
          <p:nvPr/>
        </p:nvSpPr>
        <p:spPr>
          <a:xfrm rot="10800000">
            <a:off x="6765320" y="3551540"/>
            <a:ext cx="846613" cy="6208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5EAB46B-B62F-0B4A-9B22-DC010CCED81E}"/>
              </a:ext>
            </a:extLst>
          </p:cNvPr>
          <p:cNvSpPr/>
          <p:nvPr/>
        </p:nvSpPr>
        <p:spPr>
          <a:xfrm>
            <a:off x="5891035" y="6037120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65C71-D23A-0448-B7BA-A53A7FD49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21" y="5566592"/>
            <a:ext cx="1635192" cy="897512"/>
          </a:xfrm>
          <a:prstGeom prst="rect">
            <a:avLst/>
          </a:prstGeom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0344DA23-0EA7-0342-A150-4BABE6EB94D5}"/>
              </a:ext>
            </a:extLst>
          </p:cNvPr>
          <p:cNvSpPr/>
          <p:nvPr/>
        </p:nvSpPr>
        <p:spPr>
          <a:xfrm rot="10800000">
            <a:off x="8407280" y="4222479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740D2BD1-83B5-4863-8371-2027926CFA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24" y="265835"/>
            <a:ext cx="1730130" cy="108813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A68C850-6E2B-458E-8655-A632EC080CDA}"/>
              </a:ext>
            </a:extLst>
          </p:cNvPr>
          <p:cNvSpPr/>
          <p:nvPr/>
        </p:nvSpPr>
        <p:spPr>
          <a:xfrm>
            <a:off x="281689" y="3068997"/>
            <a:ext cx="3734152" cy="33029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sky, outdoor, scene, harbor&#10;&#10;Description automatically generated">
            <a:extLst>
              <a:ext uri="{FF2B5EF4-FFF2-40B4-BE49-F238E27FC236}">
                <a16:creationId xmlns:a16="http://schemas.microsoft.com/office/drawing/2014/main" id="{D6001AE2-7F8C-4CF0-8062-C905F12C8DD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192" y="3068997"/>
            <a:ext cx="3726987" cy="330298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1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Clean Up</a:t>
            </a:r>
          </a:p>
        </p:txBody>
      </p:sp>
      <p:pic>
        <p:nvPicPr>
          <p:cNvPr id="5" name="Picture 4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8C54FEE0-F358-43D4-9A72-77A42640E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74" y="1127761"/>
            <a:ext cx="7340252" cy="49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83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256E-55E4-4477-949F-AB7E827A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9E301-2DD2-4D86-86AD-49BCE4C01F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153" y="5066852"/>
            <a:ext cx="8627633" cy="9897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logo are registered trademarks of For Inspiration and Recognition of Science and Technology (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).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baseline="30000" dirty="0">
                <a:latin typeface="Helvetica Neue" panose="02000503000000020004"/>
                <a:ea typeface="Calibri" panose="020F0502020204030204" pitchFamily="34" charset="0"/>
              </a:rPr>
              <a:t>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and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MINDSTORMS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are registered trademarks of the LEGO Group.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League and CARGO CONNECT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SM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are jointly held trademarks of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SPIKE™ Prime is a trademark of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Education. All other trademarks are the property of their respective owners. ©2021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rights reserved. </a:t>
            </a:r>
          </a:p>
          <a:p>
            <a:pPr marL="0" indent="0">
              <a:buNone/>
            </a:pPr>
            <a:endParaRPr lang="en-US" sz="14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E96E8-279D-435F-9324-73D0D2B9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890" y="1384630"/>
            <a:ext cx="2456600" cy="22860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3444D4A-68DF-42DE-9D61-3697B9E5E2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44" y="1384630"/>
            <a:ext cx="36347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1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263047" y="365127"/>
            <a:ext cx="8426470" cy="762634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Session Overview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FC0E9B-CC84-4D72-8BFD-54ED5EC94447}"/>
              </a:ext>
            </a:extLst>
          </p:cNvPr>
          <p:cNvSpPr/>
          <p:nvPr/>
        </p:nvSpPr>
        <p:spPr>
          <a:xfrm>
            <a:off x="358764" y="1406750"/>
            <a:ext cx="8426470" cy="14978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Outcomes </a:t>
            </a:r>
            <a:endParaRPr lang="en-US" sz="1800" b="0" i="0" u="none" strike="noStrike" baseline="0" dirty="0">
              <a:latin typeface="Helvetica Neue" panose="0200050300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The team will plan and create their Innovation Project presentation.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The team will continue to solve missions for the Robot Game.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58973-929D-4095-9736-219AB0B8ED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2" y="4105413"/>
            <a:ext cx="8785234" cy="852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78CD89-5F11-426A-8ED9-221538210B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124" y="3429000"/>
            <a:ext cx="8503920" cy="66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1F7894-DDAD-4E2E-89C8-902B36756B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024" y="2709179"/>
            <a:ext cx="3837355" cy="213100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ABF0-A15B-484D-B3C0-2CBB75CB02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10006"/>
            <a:ext cx="9144000" cy="194957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FB3A79-2435-438C-A577-C7C35503CB7A}"/>
              </a:ext>
            </a:extLst>
          </p:cNvPr>
          <p:cNvSpPr txBox="1">
            <a:spLocks/>
          </p:cNvSpPr>
          <p:nvPr/>
        </p:nvSpPr>
        <p:spPr>
          <a:xfrm>
            <a:off x="3404503" y="1127761"/>
            <a:ext cx="5554437" cy="1614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b="0" i="0" u="none" strike="noStrike" baseline="0">
              <a:solidFill>
                <a:srgbClr val="000000"/>
              </a:solidFill>
            </a:endParaRPr>
          </a:p>
          <a:p>
            <a:endParaRPr lang="en-US" sz="1800" b="0" i="0" u="none" strike="noStrike" baseline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0889FA-B986-491E-AAEF-A874181BA7EC}"/>
              </a:ext>
            </a:extLst>
          </p:cNvPr>
          <p:cNvSpPr txBox="1"/>
          <p:nvPr/>
        </p:nvSpPr>
        <p:spPr>
          <a:xfrm>
            <a:off x="3520631" y="1071764"/>
            <a:ext cx="52641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Think about </a:t>
            </a:r>
            <a:r>
              <a:rPr lang="en-US" sz="2400" b="1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Impact </a:t>
            </a: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and your team.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Record examples of how your team has had a positive influence on you and others.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F2CE6-B694-4DA3-9372-168A31A2EA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127761"/>
            <a:ext cx="256032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55302" cy="7778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</a:rPr>
              <a:t>Plan Project Presentation</a:t>
            </a:r>
            <a:endParaRPr lang="en-US" dirty="0">
              <a:solidFill>
                <a:srgbClr val="00A65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F8B30-99DF-4AFC-A217-03A6B4B0D7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42999"/>
            <a:ext cx="3202570" cy="4884563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Plan out your project presentation. Refer to the Innovation Project rubric for what to cover.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Write out your Innovation Project presentation script.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Make any props or displays that you need. Be engaging and creative!</a:t>
            </a:r>
            <a:endParaRPr lang="en-US" b="0" i="0" u="none" strike="noStrike" baseline="0" dirty="0">
              <a:solidFill>
                <a:srgbClr val="000000"/>
              </a:solidFill>
              <a:latin typeface="Helvetica Neue" panose="02000503000000020004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D908864-F0F4-4333-BEF3-E170C4B78D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824"/>
          <a:stretch/>
        </p:blipFill>
        <p:spPr>
          <a:xfrm>
            <a:off x="4034118" y="1037742"/>
            <a:ext cx="4849834" cy="49898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2155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5B85D36-8137-416E-A929-B78D75649E07}"/>
              </a:ext>
            </a:extLst>
          </p:cNvPr>
          <p:cNvSpPr/>
          <p:nvPr/>
        </p:nvSpPr>
        <p:spPr>
          <a:xfrm rot="10800000">
            <a:off x="5466941" y="3851187"/>
            <a:ext cx="1906624" cy="93482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Iterate and Improve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8901DB2-91CA-4101-ABB6-3E5D6765FB8A}"/>
              </a:ext>
            </a:extLst>
          </p:cNvPr>
          <p:cNvSpPr txBox="1">
            <a:spLocks/>
          </p:cNvSpPr>
          <p:nvPr/>
        </p:nvSpPr>
        <p:spPr>
          <a:xfrm>
            <a:off x="628650" y="1541735"/>
            <a:ext cx="7709807" cy="76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endParaRPr lang="en-US" sz="1800" b="0" i="0" u="none" strike="noStrike" baseline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A609E0-F97D-439F-A30F-F749A944E3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1127761"/>
            <a:ext cx="7114568" cy="2301239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Continue to create, test, and iterate on your robot solution.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Practice a 2.5-minute Robot Game with all your completed missions.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772A04-DA96-421F-BFA9-C5CFB45C36DD}"/>
              </a:ext>
            </a:extLst>
          </p:cNvPr>
          <p:cNvSpPr/>
          <p:nvPr/>
        </p:nvSpPr>
        <p:spPr>
          <a:xfrm>
            <a:off x="5233481" y="4786009"/>
            <a:ext cx="865762" cy="74026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94D2F-63CD-4D0C-8657-F748EE66C3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505" y="2831336"/>
            <a:ext cx="6638989" cy="326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6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Iterate and Improve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973F3-5930-43F5-BFF5-524595576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55796" y="-766969"/>
            <a:ext cx="4541519" cy="83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36297"/>
            <a:ext cx="8060867" cy="3023393"/>
          </a:xfrm>
        </p:spPr>
        <p:txBody>
          <a:bodyPr>
            <a:noAutofit/>
          </a:bodyPr>
          <a:lstStyle/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Get together at the mat.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Share the project presentation work completed.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Share what missions you have completed.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Discuss how everyone will be involved in the presentation.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Discuss the reflection questions and clean up your space.</a:t>
            </a:r>
            <a:endParaRPr lang="en-US" dirty="0">
              <a:latin typeface="Helvetica Neue" panose="020005030000000200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Share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1571AC-01BF-46D6-BD8E-BBA61BB437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10006"/>
            <a:ext cx="9144000" cy="19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5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212482"/>
            <a:ext cx="3943350" cy="2707765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How did you decide which missions to attempt?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How can your Innovation Project solution help your community? </a:t>
            </a:r>
            <a:endParaRPr lang="en-US" b="0" i="0" u="none" strike="noStrike" baseline="0" dirty="0">
              <a:solidFill>
                <a:srgbClr val="000000"/>
              </a:solidFill>
              <a:latin typeface="Helvetica Neue" panose="020005030000000200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Reflection Questions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785C88-C935-4D18-8F1A-0670DAEEA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8429" y="2780602"/>
            <a:ext cx="2709615" cy="3353145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198E7BAD-3D9D-49C1-A806-C34ACFB76375}"/>
              </a:ext>
            </a:extLst>
          </p:cNvPr>
          <p:cNvSpPr/>
          <p:nvPr/>
        </p:nvSpPr>
        <p:spPr>
          <a:xfrm>
            <a:off x="3170238" y="4004968"/>
            <a:ext cx="2500008" cy="1802594"/>
          </a:xfrm>
          <a:prstGeom prst="wedgeEllipseCallout">
            <a:avLst>
              <a:gd name="adj1" fmla="val 82440"/>
              <a:gd name="adj2" fmla="val 4980"/>
            </a:avLst>
          </a:prstGeom>
          <a:solidFill>
            <a:srgbClr val="ABE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How will your Innovation Project solution have an impact on others?</a:t>
            </a:r>
            <a:endParaRPr lang="en-US" sz="1800" b="0" i="0" u="none" strike="noStrike" baseline="0" dirty="0">
              <a:solidFill>
                <a:srgbClr val="000000"/>
              </a:solidFill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75425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Multimedia Resources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 may wish to embed a relevant, age-appropriate video for your students here.  See the Notes for an example.</a:t>
            </a:r>
          </a:p>
        </p:txBody>
      </p:sp>
    </p:spTree>
    <p:extLst>
      <p:ext uri="{BB962C8B-B14F-4D97-AF65-F5344CB8AC3E}">
        <p14:creationId xmlns:p14="http://schemas.microsoft.com/office/powerpoint/2010/main" val="2671776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B9620E39DC0D46B013DDD47E942A0F" ma:contentTypeVersion="13" ma:contentTypeDescription="Create a new document." ma:contentTypeScope="" ma:versionID="8203f4a1a4c036fb137e6fa6e7a2a285">
  <xsd:schema xmlns:xsd="http://www.w3.org/2001/XMLSchema" xmlns:xs="http://www.w3.org/2001/XMLSchema" xmlns:p="http://schemas.microsoft.com/office/2006/metadata/properties" xmlns:ns2="f0e45243-17b0-4cce-9b2d-f191534f8a0e" xmlns:ns3="eef8d247-b517-4b03-8403-4e70816b143f" targetNamespace="http://schemas.microsoft.com/office/2006/metadata/properties" ma:root="true" ma:fieldsID="6a3bae3d380ee0628374f0bda4e02413" ns2:_="" ns3:_="">
    <xsd:import namespace="f0e45243-17b0-4cce-9b2d-f191534f8a0e"/>
    <xsd:import namespace="eef8d247-b517-4b03-8403-4e70816b14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45243-17b0-4cce-9b2d-f191534f8a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8d247-b517-4b03-8403-4e70816b143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C3B65E-86F5-4F12-882B-E72674BBA31A}">
  <ds:schemaRefs>
    <ds:schemaRef ds:uri="eef8d247-b517-4b03-8403-4e70816b143f"/>
    <ds:schemaRef ds:uri="f0e45243-17b0-4cce-9b2d-f191534f8a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1E2D7E-9FA8-4EB3-9C54-A7E57A7F76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e45243-17b0-4cce-9b2d-f191534f8a0e"/>
    <ds:schemaRef ds:uri="eef8d247-b517-4b03-8403-4e70816b14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9200</TotalTime>
  <Words>553</Words>
  <Application>Microsoft Macintosh PowerPoint</Application>
  <PresentationFormat>On-screen Show (4:3)</PresentationFormat>
  <Paragraphs>67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Arial-BoldMT</vt:lpstr>
      <vt:lpstr>Calibri</vt:lpstr>
      <vt:lpstr>Helvetica Neue</vt:lpstr>
      <vt:lpstr>Roboto</vt:lpstr>
      <vt:lpstr>Roboto Medium</vt:lpstr>
      <vt:lpstr>Office Theme</vt:lpstr>
      <vt:lpstr>1_Office Theme</vt:lpstr>
      <vt:lpstr>PowerPoint Presentation</vt:lpstr>
      <vt:lpstr>Session Overview</vt:lpstr>
      <vt:lpstr>Introduction</vt:lpstr>
      <vt:lpstr>Plan Project Presentation</vt:lpstr>
      <vt:lpstr>Iterate and Improve</vt:lpstr>
      <vt:lpstr>Iterate and Improve</vt:lpstr>
      <vt:lpstr>Share</vt:lpstr>
      <vt:lpstr>Reflection Questions</vt:lpstr>
      <vt:lpstr>Multimedia Resources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Singh, Ramandeep</cp:lastModifiedBy>
  <cp:revision>24</cp:revision>
  <dcterms:created xsi:type="dcterms:W3CDTF">2020-04-21T20:33:01Z</dcterms:created>
  <dcterms:modified xsi:type="dcterms:W3CDTF">2021-10-16T14:14:58Z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0x01010084B9620E39DC0D46B013DDD47E942A0F</vt:lpwstr>
  </property>
</Properties>
</file>